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456" r:id="rId3"/>
    <p:sldId id="258" r:id="rId4"/>
    <p:sldId id="259" r:id="rId5"/>
    <p:sldId id="431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FF00"/>
    <a:srgbClr val="FFCC00"/>
    <a:srgbClr val="9900CC"/>
    <a:srgbClr val="6600FF"/>
    <a:srgbClr val="9966FF"/>
    <a:srgbClr val="3333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5510" autoAdjust="0"/>
    <p:restoredTop sz="44068" autoAdjust="0"/>
  </p:normalViewPr>
  <p:slideViewPr>
    <p:cSldViewPr>
      <p:cViewPr varScale="1">
        <p:scale>
          <a:sx n="74" d="100"/>
          <a:sy n="74" d="100"/>
        </p:scale>
        <p:origin x="-10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7" d="100"/>
        <a:sy n="47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508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87089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921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1100B5F-B941-47BE-A929-9A5D766AA02A}" type="slidenum">
              <a:rPr lang="ru-RU"/>
              <a:pPr>
                <a:defRPr/>
              </a:pPr>
              <a:t>‹Nº›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485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0" y="3429000"/>
            <a:ext cx="5940425" cy="13684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950" y="3240088"/>
            <a:ext cx="6048375" cy="1109662"/>
          </a:xfrm>
        </p:spPr>
        <p:txBody>
          <a:bodyPr/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ru-RU"/>
              <a:t>Haga clic para cambiar el estilo de título	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950" y="4100513"/>
            <a:ext cx="6048375" cy="696912"/>
          </a:xfrm>
        </p:spPr>
        <p:txBody>
          <a:bodyPr/>
          <a:lstStyle>
            <a:lvl1pPr marL="0" indent="0"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ru-RU"/>
              <a:t>Haga clic para modificar el estilo de subtítulo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3432398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281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910388" y="1557338"/>
            <a:ext cx="1909762" cy="48942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76338" y="1557338"/>
            <a:ext cx="5581650" cy="48942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96458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58888" y="1557338"/>
            <a:ext cx="6553200" cy="508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1176338" y="2133600"/>
            <a:ext cx="3744912" cy="4318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73650" y="2133600"/>
            <a:ext cx="3746500" cy="4318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1176338" y="1557338"/>
            <a:ext cx="7643812" cy="489426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577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2384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544924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176338" y="2133600"/>
            <a:ext cx="3744912" cy="431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73650" y="2133600"/>
            <a:ext cx="3746500" cy="431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5614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4630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9313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8662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214545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087314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1557338"/>
            <a:ext cx="65532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Haga clic para cambiar el estilo de título	</a:t>
            </a:r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5516563"/>
            <a:ext cx="9144000" cy="1341437"/>
          </a:xfrm>
          <a:prstGeom prst="rect">
            <a:avLst/>
          </a:prstGeom>
          <a:gradFill rotWithShape="1">
            <a:gsLst>
              <a:gs pos="0">
                <a:srgbClr val="765E2F">
                  <a:alpha val="0"/>
                </a:srgbClr>
              </a:gs>
              <a:gs pos="100000">
                <a:schemeClr val="folHlink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uk-UA" sz="180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6338" y="2133600"/>
            <a:ext cx="7643812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Haga clic para modificar el estilo de texto del patrón</a:t>
            </a:r>
          </a:p>
          <a:p>
            <a:pPr lvl="1"/>
            <a:r>
              <a:rPr lang="ru-RU" smtClean="0"/>
              <a:t>Segundo nivel</a:t>
            </a:r>
          </a:p>
          <a:p>
            <a:pPr lvl="2"/>
            <a:r>
              <a:rPr lang="ru-RU" smtClean="0"/>
              <a:t>Tercer nivel</a:t>
            </a:r>
          </a:p>
          <a:p>
            <a:pPr lvl="3"/>
            <a:r>
              <a:rPr lang="ru-RU" smtClean="0"/>
              <a:t>Cuarto nivel</a:t>
            </a:r>
          </a:p>
          <a:p>
            <a:pPr lvl="4"/>
            <a:r>
              <a:rPr lang="ru-RU" smtClean="0"/>
              <a:t>Quinto nivel</a:t>
            </a:r>
          </a:p>
        </p:txBody>
      </p:sp>
      <p:sp>
        <p:nvSpPr>
          <p:cNvPr id="1029" name="Rectangle 9"/>
          <p:cNvSpPr>
            <a:spLocks noChangeArrowheads="1"/>
          </p:cNvSpPr>
          <p:nvPr userDrawn="1"/>
        </p:nvSpPr>
        <p:spPr bwMode="auto">
          <a:xfrm>
            <a:off x="5614988" y="6524625"/>
            <a:ext cx="352901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r">
              <a:spcBef>
                <a:spcPct val="20000"/>
              </a:spcBef>
            </a:pPr>
            <a:r>
              <a:rPr lang="es-ES" sz="1200" b="1">
                <a:solidFill>
                  <a:srgbClr val="FFC000"/>
                </a:solidFill>
              </a:rPr>
              <a:t>Mg. Fernando Torres G.</a:t>
            </a:r>
            <a:endParaRPr lang="uk-UA" sz="1200" b="1">
              <a:solidFill>
                <a:srgbClr val="FFC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pitchFamily="34" charset="0"/>
        </a:defRPr>
      </a:lvl9pPr>
    </p:titleStyle>
    <p:bodyStyle>
      <a:lvl1pPr marL="342900" indent="-342900" algn="r" rtl="0" eaLnBrk="0" fontAlgn="base" hangingPunct="0">
        <a:spcBef>
          <a:spcPct val="20000"/>
        </a:spcBef>
        <a:spcAft>
          <a:spcPct val="0"/>
        </a:spcAft>
        <a:buChar char="•"/>
        <a:defRPr sz="1200" b="1">
          <a:solidFill>
            <a:srgbClr val="3333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42566" y="3643314"/>
            <a:ext cx="5743880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4000" b="1" dirty="0" err="1">
                <a:ln w="19050">
                  <a:solidFill>
                    <a:schemeClr val="bg1"/>
                  </a:solidFill>
                </a:ln>
                <a:gradFill flip="none" rotWithShape="1">
                  <a:gsLst>
                    <a:gs pos="0">
                      <a:srgbClr val="FFCC00">
                        <a:shade val="30000"/>
                        <a:satMod val="115000"/>
                      </a:srgbClr>
                    </a:gs>
                    <a:gs pos="50000">
                      <a:srgbClr val="FFCC00">
                        <a:shade val="67500"/>
                        <a:satMod val="115000"/>
                      </a:srgbClr>
                    </a:gs>
                    <a:gs pos="100000">
                      <a:srgbClr val="FFCC00">
                        <a:shade val="100000"/>
                        <a:satMod val="115000"/>
                      </a:srgbClr>
                    </a:gs>
                  </a:gsLst>
                  <a:lin ang="0" scaled="1"/>
                  <a:tileRect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</a:rPr>
              <a:t>Gerencia</a:t>
            </a:r>
            <a:r>
              <a:rPr lang="en-US" sz="4000" b="1" dirty="0">
                <a:ln w="19050">
                  <a:solidFill>
                    <a:schemeClr val="bg1"/>
                  </a:solidFill>
                </a:ln>
                <a:gradFill flip="none" rotWithShape="1">
                  <a:gsLst>
                    <a:gs pos="0">
                      <a:srgbClr val="FFCC00">
                        <a:shade val="30000"/>
                        <a:satMod val="115000"/>
                      </a:srgbClr>
                    </a:gs>
                    <a:gs pos="50000">
                      <a:srgbClr val="FFCC00">
                        <a:shade val="67500"/>
                        <a:satMod val="115000"/>
                      </a:srgbClr>
                    </a:gs>
                    <a:gs pos="100000">
                      <a:srgbClr val="FFCC00">
                        <a:shade val="100000"/>
                        <a:satMod val="115000"/>
                      </a:srgbClr>
                    </a:gs>
                  </a:gsLst>
                  <a:lin ang="0" scaled="1"/>
                  <a:tileRect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</a:rPr>
              <a:t> de Proyectos</a:t>
            </a:r>
            <a:endParaRPr lang="es-ES" sz="4000" b="1" dirty="0">
              <a:ln w="19050">
                <a:solidFill>
                  <a:schemeClr val="bg1"/>
                </a:solidFill>
              </a:ln>
              <a:gradFill flip="none" rotWithShape="1">
                <a:gsLst>
                  <a:gs pos="0">
                    <a:srgbClr val="FFCC00">
                      <a:shade val="30000"/>
                      <a:satMod val="115000"/>
                    </a:srgbClr>
                  </a:gs>
                  <a:gs pos="50000">
                    <a:srgbClr val="FFCC00">
                      <a:shade val="67500"/>
                      <a:satMod val="115000"/>
                    </a:srgbClr>
                  </a:gs>
                  <a:gs pos="100000">
                    <a:srgbClr val="FFCC00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57356" y="454863"/>
            <a:ext cx="5458547" cy="830997"/>
          </a:xfrm>
          <a:ln>
            <a:miter lim="800000"/>
            <a:headEnd/>
            <a:tailEnd/>
          </a:ln>
          <a:extLst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es-ES" sz="4800" b="1" kern="1200" dirty="0" smtClean="0">
                <a:ln w="19050">
                  <a:solidFill>
                    <a:schemeClr val="bg1"/>
                  </a:solidFill>
                </a:ln>
                <a:gradFill flip="none" rotWithShape="1">
                  <a:gsLst>
                    <a:gs pos="0">
                      <a:srgbClr val="FFCC00">
                        <a:shade val="30000"/>
                        <a:satMod val="115000"/>
                      </a:srgbClr>
                    </a:gs>
                    <a:gs pos="50000">
                      <a:srgbClr val="FFCC00">
                        <a:shade val="67500"/>
                        <a:satMod val="115000"/>
                      </a:srgbClr>
                    </a:gs>
                    <a:gs pos="100000">
                      <a:srgbClr val="FFCC00">
                        <a:shade val="100000"/>
                        <a:satMod val="115000"/>
                      </a:srgbClr>
                    </a:gs>
                  </a:gsLst>
                  <a:lin ang="0" scaled="1"/>
                  <a:tileRect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+mn-ea"/>
                <a:cs typeface="+mn-cs"/>
              </a:rPr>
              <a:t>Agenda del Curso</a:t>
            </a:r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gray">
          <a:xfrm>
            <a:off x="1541463" y="2076450"/>
            <a:ext cx="6199187" cy="4572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s-E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1. Epistemología de los proyectos</a:t>
            </a:r>
            <a:endParaRPr lang="es-ES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gray">
          <a:xfrm>
            <a:off x="1541463" y="3290888"/>
            <a:ext cx="6199187" cy="4572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s-ES" sz="1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2. Concepción homocéntrica de la Gerencia de proyectos</a:t>
            </a:r>
            <a:r>
              <a:rPr lang="es-ES" sz="1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</a:t>
            </a:r>
          </a:p>
        </p:txBody>
      </p:sp>
      <p:sp>
        <p:nvSpPr>
          <p:cNvPr id="49157" name="AutoShape 5"/>
          <p:cNvSpPr>
            <a:spLocks noChangeArrowheads="1"/>
          </p:cNvSpPr>
          <p:nvPr/>
        </p:nvSpPr>
        <p:spPr bwMode="gray">
          <a:xfrm>
            <a:off x="1547813" y="4429125"/>
            <a:ext cx="6199187" cy="4572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s-E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3. Técnicas para la administración de proyectos</a:t>
            </a:r>
            <a:endParaRPr lang="es-ES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9158" name="AutoShape 6"/>
          <p:cNvSpPr>
            <a:spLocks noChangeArrowheads="1"/>
          </p:cNvSpPr>
          <p:nvPr/>
        </p:nvSpPr>
        <p:spPr bwMode="gray">
          <a:xfrm>
            <a:off x="1547813" y="5472113"/>
            <a:ext cx="6264275" cy="4572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s-ES" sz="1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4. Consideraciones finales de la gerencia de proyectos</a:t>
            </a:r>
            <a:r>
              <a:rPr lang="es-ES" sz="1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3" name="Text Box 3"/>
          <p:cNvSpPr txBox="1">
            <a:spLocks noChangeArrowheads="1"/>
          </p:cNvSpPr>
          <p:nvPr/>
        </p:nvSpPr>
        <p:spPr bwMode="auto">
          <a:xfrm>
            <a:off x="1142976" y="714356"/>
            <a:ext cx="67281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eaLnBrk="0" hangingPunct="0">
              <a:defRPr/>
            </a:pPr>
            <a:r>
              <a:rPr lang="es-ES" sz="4800" b="1" dirty="0">
                <a:ln w="19050">
                  <a:solidFill>
                    <a:schemeClr val="bg1"/>
                  </a:solidFill>
                </a:ln>
                <a:gradFill flip="none" rotWithShape="1">
                  <a:gsLst>
                    <a:gs pos="0">
                      <a:srgbClr val="FFCC00">
                        <a:shade val="30000"/>
                        <a:satMod val="115000"/>
                      </a:srgbClr>
                    </a:gs>
                    <a:gs pos="50000">
                      <a:srgbClr val="FFCC00">
                        <a:shade val="67500"/>
                        <a:satMod val="115000"/>
                      </a:srgbClr>
                    </a:gs>
                    <a:gs pos="100000">
                      <a:srgbClr val="FFCC00">
                        <a:shade val="100000"/>
                        <a:satMod val="115000"/>
                      </a:srgbClr>
                    </a:gs>
                  </a:gsLst>
                  <a:lin ang="0" scaled="1"/>
                  <a:tileRect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</a:rPr>
              <a:t>¿Qué es un Proyecto?</a:t>
            </a:r>
          </a:p>
        </p:txBody>
      </p:sp>
      <p:sp>
        <p:nvSpPr>
          <p:cNvPr id="5123" name="Text Box 1027"/>
          <p:cNvSpPr txBox="1">
            <a:spLocks noChangeArrowheads="1"/>
          </p:cNvSpPr>
          <p:nvPr/>
        </p:nvSpPr>
        <p:spPr bwMode="auto">
          <a:xfrm>
            <a:off x="485775" y="2025650"/>
            <a:ext cx="8229600" cy="426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Aft>
                <a:spcPct val="90000"/>
              </a:spcAft>
            </a:pPr>
            <a:r>
              <a:rPr lang="es-ES_tradnl" sz="1800" b="1">
                <a:solidFill>
                  <a:schemeClr val="bg2"/>
                </a:solidFill>
              </a:rPr>
              <a:t>“Un Proyecto es un conjunto de actividades orientadas al logro de un objetivo final, con el menor riesgo”</a:t>
            </a:r>
          </a:p>
          <a:p>
            <a:pPr algn="just" eaLnBrk="1" hangingPunct="1">
              <a:lnSpc>
                <a:spcPct val="105000"/>
              </a:lnSpc>
              <a:spcAft>
                <a:spcPct val="90000"/>
              </a:spcAft>
            </a:pPr>
            <a:r>
              <a:rPr lang="es-ES" sz="1800" b="1">
                <a:solidFill>
                  <a:schemeClr val="bg2"/>
                </a:solidFill>
              </a:rPr>
              <a:t>“Proyecto es una acción ordenada, con límites de tiempo, espacio y recursos, que busca resolver un problema percibido por una población humana en su cobertura geográfica.”</a:t>
            </a:r>
          </a:p>
          <a:p>
            <a:pPr algn="just" eaLnBrk="1" hangingPunct="1">
              <a:lnSpc>
                <a:spcPct val="105000"/>
              </a:lnSpc>
              <a:spcAft>
                <a:spcPct val="90000"/>
              </a:spcAft>
            </a:pPr>
            <a:r>
              <a:rPr lang="es-ES" sz="1800" b="1">
                <a:solidFill>
                  <a:schemeClr val="bg2"/>
                </a:solidFill>
              </a:rPr>
              <a:t>“Es un conjunto autónomo de inversiones, políticas y medidas institucionales o de otra índole, diseñado para lograr un(os) objetivo(s) específico(s) de desarrollo en un período determinado, en una región geográfica delimitada y para un grupo predefinido de beneficiarios”</a:t>
            </a:r>
          </a:p>
          <a:p>
            <a:pPr algn="just">
              <a:spcAft>
                <a:spcPct val="90000"/>
              </a:spcAft>
            </a:pPr>
            <a:r>
              <a:rPr lang="es-GT" sz="1800" b="1">
                <a:solidFill>
                  <a:schemeClr val="bg2"/>
                </a:solidFill>
              </a:rPr>
              <a:t>“... un proceso destinado a transformar una idea en un producto terminado, constituido por bienes y/o servicios, que serán los medios para producir otros bienes y/o servicios”</a:t>
            </a:r>
            <a:endParaRPr lang="es-VE" sz="1800" b="1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96900" y="1052513"/>
            <a:ext cx="8084265" cy="707886"/>
          </a:xfrm>
          <a:ln>
            <a:miter lim="800000"/>
            <a:headEnd/>
            <a:tailEnd/>
          </a:ln>
          <a:extLst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es-GT" sz="4000" b="1" kern="1200" dirty="0" smtClean="0">
                <a:ln w="19050">
                  <a:solidFill>
                    <a:schemeClr val="bg1"/>
                  </a:solidFill>
                </a:ln>
                <a:gradFill flip="none" rotWithShape="1">
                  <a:gsLst>
                    <a:gs pos="0">
                      <a:srgbClr val="FFCC00">
                        <a:shade val="30000"/>
                        <a:satMod val="115000"/>
                      </a:srgbClr>
                    </a:gs>
                    <a:gs pos="50000">
                      <a:srgbClr val="FFCC00">
                        <a:shade val="67500"/>
                        <a:satMod val="115000"/>
                      </a:srgbClr>
                    </a:gs>
                    <a:gs pos="100000">
                      <a:srgbClr val="FFCC00">
                        <a:shade val="100000"/>
                        <a:satMod val="115000"/>
                      </a:srgbClr>
                    </a:gs>
                  </a:gsLst>
                  <a:lin ang="0" scaled="1"/>
                  <a:tileRect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+mn-ea"/>
                <a:cs typeface="+mn-cs"/>
              </a:rPr>
              <a:t>Características de los proyectos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879600"/>
            <a:ext cx="8353425" cy="4502150"/>
          </a:xfrm>
        </p:spPr>
        <p:txBody>
          <a:bodyPr lIns="90488" tIns="44450" rIns="90488" bIns="44450"/>
          <a:lstStyle/>
          <a:p>
            <a:pPr algn="just" eaLnBrk="1" hangingPunct="1">
              <a:lnSpc>
                <a:spcPct val="120000"/>
              </a:lnSpc>
              <a:spcBef>
                <a:spcPct val="40000"/>
              </a:spcBef>
              <a:buFont typeface="Wingdings" pitchFamily="2" charset="2"/>
              <a:buChar char="ü"/>
            </a:pPr>
            <a:r>
              <a:rPr lang="es-GT" sz="2400" b="0" smtClean="0">
                <a:solidFill>
                  <a:schemeClr val="bg2"/>
                </a:solidFill>
                <a:latin typeface="Arial" charset="0"/>
                <a:cs typeface="Arial" charset="0"/>
              </a:rPr>
              <a:t>Son finitos en el tiempo</a:t>
            </a:r>
          </a:p>
          <a:p>
            <a:pPr algn="just" eaLnBrk="1" hangingPunct="1">
              <a:lnSpc>
                <a:spcPct val="120000"/>
              </a:lnSpc>
              <a:spcBef>
                <a:spcPct val="40000"/>
              </a:spcBef>
              <a:buFont typeface="Wingdings" pitchFamily="2" charset="2"/>
              <a:buChar char="ü"/>
            </a:pPr>
            <a:r>
              <a:rPr lang="es-GT" sz="2400" b="0" smtClean="0">
                <a:solidFill>
                  <a:schemeClr val="bg2"/>
                </a:solidFill>
                <a:latin typeface="Arial" charset="0"/>
                <a:cs typeface="Arial" charset="0"/>
              </a:rPr>
              <a:t>Estados transitorios, es decir, procesos no repetitivos</a:t>
            </a:r>
          </a:p>
          <a:p>
            <a:pPr algn="just" eaLnBrk="1" hangingPunct="1">
              <a:lnSpc>
                <a:spcPct val="120000"/>
              </a:lnSpc>
              <a:spcBef>
                <a:spcPct val="40000"/>
              </a:spcBef>
              <a:buFont typeface="Wingdings" pitchFamily="2" charset="2"/>
              <a:buChar char="ü"/>
            </a:pPr>
            <a:r>
              <a:rPr lang="es-GT" sz="2400" b="0" smtClean="0">
                <a:solidFill>
                  <a:schemeClr val="bg2"/>
                </a:solidFill>
                <a:latin typeface="Arial" charset="0"/>
                <a:cs typeface="Arial" charset="0"/>
              </a:rPr>
              <a:t>Con una estructura organizacional temporal y variable</a:t>
            </a:r>
          </a:p>
          <a:p>
            <a:pPr algn="just" eaLnBrk="1" hangingPunct="1">
              <a:lnSpc>
                <a:spcPct val="120000"/>
              </a:lnSpc>
              <a:spcBef>
                <a:spcPct val="40000"/>
              </a:spcBef>
              <a:buFont typeface="Wingdings" pitchFamily="2" charset="2"/>
              <a:buChar char="ü"/>
            </a:pPr>
            <a:r>
              <a:rPr lang="es-GT" sz="2400" b="0" smtClean="0">
                <a:solidFill>
                  <a:schemeClr val="bg2"/>
                </a:solidFill>
                <a:latin typeface="Arial" charset="0"/>
                <a:cs typeface="Arial" charset="0"/>
              </a:rPr>
              <a:t>Deben ser ejecutados dentro de un presupuesto específico</a:t>
            </a:r>
          </a:p>
          <a:p>
            <a:pPr algn="just" eaLnBrk="1" hangingPunct="1">
              <a:lnSpc>
                <a:spcPct val="120000"/>
              </a:lnSpc>
              <a:spcBef>
                <a:spcPct val="40000"/>
              </a:spcBef>
              <a:buFont typeface="Wingdings" pitchFamily="2" charset="2"/>
              <a:buChar char="ü"/>
            </a:pPr>
            <a:r>
              <a:rPr lang="es-GT" sz="2400" b="0" smtClean="0">
                <a:solidFill>
                  <a:schemeClr val="bg2"/>
                </a:solidFill>
                <a:latin typeface="Arial" charset="0"/>
                <a:cs typeface="Arial" charset="0"/>
              </a:rPr>
              <a:t>Tienen demandas gerenciales a veces incompatibles con la organización permanente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611188" y="5734050"/>
            <a:ext cx="7777162" cy="503238"/>
          </a:xfrm>
          <a:prstGeom prst="rect">
            <a:avLst/>
          </a:prstGeom>
          <a:gradFill rotWithShape="1">
            <a:gsLst>
              <a:gs pos="0">
                <a:srgbClr val="472F76"/>
              </a:gs>
              <a:gs pos="50000">
                <a:srgbClr val="9966FF"/>
              </a:gs>
              <a:gs pos="100000">
                <a:srgbClr val="472F7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s-VE" sz="3200">
                <a:solidFill>
                  <a:schemeClr val="bg1"/>
                </a:solidFill>
                <a:latin typeface="Arial" pitchFamily="34" charset="0"/>
              </a:rPr>
              <a:t>Evaluación </a:t>
            </a:r>
          </a:p>
        </p:txBody>
      </p:sp>
      <p:sp>
        <p:nvSpPr>
          <p:cNvPr id="15363" name="Rectangle 5"/>
          <p:cNvSpPr>
            <a:spLocks noChangeArrowheads="1"/>
          </p:cNvSpPr>
          <p:nvPr/>
        </p:nvSpPr>
        <p:spPr bwMode="auto">
          <a:xfrm>
            <a:off x="611188" y="1268413"/>
            <a:ext cx="3744912" cy="504825"/>
          </a:xfrm>
          <a:prstGeom prst="rect">
            <a:avLst/>
          </a:prstGeom>
          <a:gradFill rotWithShape="1">
            <a:gsLst>
              <a:gs pos="0">
                <a:srgbClr val="472F76"/>
              </a:gs>
              <a:gs pos="50000">
                <a:srgbClr val="9966FF"/>
              </a:gs>
              <a:gs pos="100000">
                <a:srgbClr val="472F7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pPr algn="ctr">
              <a:defRPr/>
            </a:pPr>
            <a:r>
              <a:rPr lang="es-VE">
                <a:solidFill>
                  <a:schemeClr val="bg1"/>
                </a:solidFill>
                <a:latin typeface="Arial" pitchFamily="34" charset="0"/>
              </a:rPr>
              <a:t>Formulación</a:t>
            </a:r>
          </a:p>
        </p:txBody>
      </p:sp>
      <p:sp>
        <p:nvSpPr>
          <p:cNvPr id="15364" name="Rectangle 6"/>
          <p:cNvSpPr>
            <a:spLocks noChangeArrowheads="1"/>
          </p:cNvSpPr>
          <p:nvPr/>
        </p:nvSpPr>
        <p:spPr bwMode="auto">
          <a:xfrm>
            <a:off x="4500563" y="1270000"/>
            <a:ext cx="3887787" cy="504825"/>
          </a:xfrm>
          <a:prstGeom prst="rect">
            <a:avLst/>
          </a:prstGeom>
          <a:gradFill rotWithShape="1">
            <a:gsLst>
              <a:gs pos="0">
                <a:srgbClr val="472F76"/>
              </a:gs>
              <a:gs pos="50000">
                <a:srgbClr val="9966FF"/>
              </a:gs>
              <a:gs pos="100000">
                <a:srgbClr val="472F7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pPr algn="ctr">
              <a:defRPr/>
            </a:pPr>
            <a:r>
              <a:rPr lang="es-VE">
                <a:solidFill>
                  <a:schemeClr val="bg1"/>
                </a:solidFill>
                <a:latin typeface="Arial" pitchFamily="34" charset="0"/>
              </a:rPr>
              <a:t>Administración y Gerencia</a:t>
            </a:r>
          </a:p>
        </p:txBody>
      </p:sp>
      <p:sp>
        <p:nvSpPr>
          <p:cNvPr id="465936" name="Rectangle 16"/>
          <p:cNvSpPr>
            <a:spLocks noChangeArrowheads="1"/>
          </p:cNvSpPr>
          <p:nvPr/>
        </p:nvSpPr>
        <p:spPr bwMode="auto">
          <a:xfrm>
            <a:off x="611188" y="1819275"/>
            <a:ext cx="3744912" cy="504825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VE">
                <a:solidFill>
                  <a:schemeClr val="bg1"/>
                </a:solidFill>
                <a:latin typeface="Arial" pitchFamily="34" charset="0"/>
              </a:rPr>
              <a:t>Aspectos Conceptuales</a:t>
            </a:r>
          </a:p>
        </p:txBody>
      </p:sp>
      <p:sp>
        <p:nvSpPr>
          <p:cNvPr id="465937" name="Rectangle 17"/>
          <p:cNvSpPr>
            <a:spLocks noChangeArrowheads="1"/>
          </p:cNvSpPr>
          <p:nvPr/>
        </p:nvSpPr>
        <p:spPr bwMode="auto">
          <a:xfrm>
            <a:off x="611188" y="2371725"/>
            <a:ext cx="3744912" cy="504825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VE">
                <a:solidFill>
                  <a:schemeClr val="bg1"/>
                </a:solidFill>
                <a:latin typeface="Arial" pitchFamily="34" charset="0"/>
              </a:rPr>
              <a:t>Mercado </a:t>
            </a:r>
          </a:p>
        </p:txBody>
      </p:sp>
      <p:sp>
        <p:nvSpPr>
          <p:cNvPr id="465938" name="Rectangle 18"/>
          <p:cNvSpPr>
            <a:spLocks noChangeArrowheads="1"/>
          </p:cNvSpPr>
          <p:nvPr/>
        </p:nvSpPr>
        <p:spPr bwMode="auto">
          <a:xfrm>
            <a:off x="611188" y="2924175"/>
            <a:ext cx="3744912" cy="504825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VE">
                <a:solidFill>
                  <a:schemeClr val="bg1"/>
                </a:solidFill>
                <a:latin typeface="Arial" pitchFamily="34" charset="0"/>
              </a:rPr>
              <a:t>Tamaño - Ingeniería</a:t>
            </a:r>
          </a:p>
        </p:txBody>
      </p:sp>
      <p:sp>
        <p:nvSpPr>
          <p:cNvPr id="465939" name="Rectangle 19"/>
          <p:cNvSpPr>
            <a:spLocks noChangeArrowheads="1"/>
          </p:cNvSpPr>
          <p:nvPr/>
        </p:nvSpPr>
        <p:spPr bwMode="auto">
          <a:xfrm>
            <a:off x="611188" y="3476625"/>
            <a:ext cx="3744912" cy="504825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VE">
                <a:solidFill>
                  <a:schemeClr val="bg1"/>
                </a:solidFill>
                <a:latin typeface="Arial" pitchFamily="34" charset="0"/>
              </a:rPr>
              <a:t>Localización</a:t>
            </a:r>
          </a:p>
        </p:txBody>
      </p:sp>
      <p:sp>
        <p:nvSpPr>
          <p:cNvPr id="465940" name="Rectangle 20"/>
          <p:cNvSpPr>
            <a:spLocks noChangeArrowheads="1"/>
          </p:cNvSpPr>
          <p:nvPr/>
        </p:nvSpPr>
        <p:spPr bwMode="auto">
          <a:xfrm>
            <a:off x="611188" y="4029075"/>
            <a:ext cx="3744912" cy="504825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VE">
                <a:solidFill>
                  <a:schemeClr val="bg1"/>
                </a:solidFill>
                <a:latin typeface="Arial" pitchFamily="34" charset="0"/>
              </a:rPr>
              <a:t>Organización - Jurídica</a:t>
            </a:r>
          </a:p>
        </p:txBody>
      </p:sp>
      <p:sp>
        <p:nvSpPr>
          <p:cNvPr id="465941" name="Rectangle 21"/>
          <p:cNvSpPr>
            <a:spLocks noChangeArrowheads="1"/>
          </p:cNvSpPr>
          <p:nvPr/>
        </p:nvSpPr>
        <p:spPr bwMode="auto">
          <a:xfrm>
            <a:off x="611188" y="4581525"/>
            <a:ext cx="3744912" cy="504825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VE">
                <a:solidFill>
                  <a:schemeClr val="bg1"/>
                </a:solidFill>
                <a:latin typeface="Arial" pitchFamily="34" charset="0"/>
              </a:rPr>
              <a:t>Economía - Finanzas</a:t>
            </a:r>
          </a:p>
        </p:txBody>
      </p:sp>
      <p:sp>
        <p:nvSpPr>
          <p:cNvPr id="465942" name="Rectangle 22"/>
          <p:cNvSpPr>
            <a:spLocks noChangeArrowheads="1"/>
          </p:cNvSpPr>
          <p:nvPr/>
        </p:nvSpPr>
        <p:spPr bwMode="auto">
          <a:xfrm>
            <a:off x="4500563" y="1820863"/>
            <a:ext cx="3887787" cy="504825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VE">
                <a:solidFill>
                  <a:schemeClr val="bg1"/>
                </a:solidFill>
                <a:latin typeface="Arial" pitchFamily="34" charset="0"/>
              </a:rPr>
              <a:t>Desagregación de Trabajo</a:t>
            </a:r>
          </a:p>
        </p:txBody>
      </p:sp>
      <p:sp>
        <p:nvSpPr>
          <p:cNvPr id="465943" name="Rectangle 23"/>
          <p:cNvSpPr>
            <a:spLocks noChangeArrowheads="1"/>
          </p:cNvSpPr>
          <p:nvPr/>
        </p:nvSpPr>
        <p:spPr bwMode="auto">
          <a:xfrm>
            <a:off x="4500563" y="2373313"/>
            <a:ext cx="3887787" cy="504825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VE">
                <a:solidFill>
                  <a:schemeClr val="bg1"/>
                </a:solidFill>
                <a:latin typeface="Arial" pitchFamily="34" charset="0"/>
              </a:rPr>
              <a:t>Requerimiento de Recursos  </a:t>
            </a:r>
          </a:p>
        </p:txBody>
      </p:sp>
      <p:sp>
        <p:nvSpPr>
          <p:cNvPr id="465944" name="Rectangle 24"/>
          <p:cNvSpPr>
            <a:spLocks noChangeArrowheads="1"/>
          </p:cNvSpPr>
          <p:nvPr/>
        </p:nvSpPr>
        <p:spPr bwMode="auto">
          <a:xfrm>
            <a:off x="4500563" y="2925763"/>
            <a:ext cx="3887787" cy="504825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VE">
                <a:solidFill>
                  <a:schemeClr val="bg1"/>
                </a:solidFill>
                <a:latin typeface="Arial" pitchFamily="34" charset="0"/>
              </a:rPr>
              <a:t>Organización </a:t>
            </a:r>
          </a:p>
        </p:txBody>
      </p:sp>
      <p:sp>
        <p:nvSpPr>
          <p:cNvPr id="465945" name="Rectangle 25"/>
          <p:cNvSpPr>
            <a:spLocks noChangeArrowheads="1"/>
          </p:cNvSpPr>
          <p:nvPr/>
        </p:nvSpPr>
        <p:spPr bwMode="auto">
          <a:xfrm>
            <a:off x="4500563" y="3478213"/>
            <a:ext cx="3887787" cy="504825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VE">
                <a:solidFill>
                  <a:schemeClr val="bg1"/>
                </a:solidFill>
                <a:latin typeface="Arial" pitchFamily="34" charset="0"/>
              </a:rPr>
              <a:t>Programación</a:t>
            </a:r>
          </a:p>
        </p:txBody>
      </p:sp>
      <p:sp>
        <p:nvSpPr>
          <p:cNvPr id="465946" name="Rectangle 26"/>
          <p:cNvSpPr>
            <a:spLocks noChangeArrowheads="1"/>
          </p:cNvSpPr>
          <p:nvPr/>
        </p:nvSpPr>
        <p:spPr bwMode="auto">
          <a:xfrm>
            <a:off x="4500563" y="4030663"/>
            <a:ext cx="3887787" cy="504825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VE">
                <a:solidFill>
                  <a:schemeClr val="bg1"/>
                </a:solidFill>
                <a:latin typeface="Arial" pitchFamily="34" charset="0"/>
              </a:rPr>
              <a:t>Tiempo - Calendarización</a:t>
            </a:r>
          </a:p>
        </p:txBody>
      </p:sp>
      <p:sp>
        <p:nvSpPr>
          <p:cNvPr id="465947" name="Rectangle 27"/>
          <p:cNvSpPr>
            <a:spLocks noChangeArrowheads="1"/>
          </p:cNvSpPr>
          <p:nvPr/>
        </p:nvSpPr>
        <p:spPr bwMode="auto">
          <a:xfrm>
            <a:off x="4500563" y="4583113"/>
            <a:ext cx="3887787" cy="504825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VE">
                <a:solidFill>
                  <a:schemeClr val="bg1"/>
                </a:solidFill>
                <a:latin typeface="Arial" pitchFamily="34" charset="0"/>
              </a:rPr>
              <a:t>Integración - Coordinación</a:t>
            </a:r>
          </a:p>
        </p:txBody>
      </p:sp>
      <p:sp>
        <p:nvSpPr>
          <p:cNvPr id="15377" name="Rectangle 28"/>
          <p:cNvSpPr>
            <a:spLocks noChangeArrowheads="1"/>
          </p:cNvSpPr>
          <p:nvPr/>
        </p:nvSpPr>
        <p:spPr bwMode="auto">
          <a:xfrm>
            <a:off x="611188" y="5157788"/>
            <a:ext cx="7777162" cy="503237"/>
          </a:xfrm>
          <a:prstGeom prst="rect">
            <a:avLst/>
          </a:prstGeom>
          <a:gradFill rotWithShape="1">
            <a:gsLst>
              <a:gs pos="0">
                <a:srgbClr val="472F76"/>
              </a:gs>
              <a:gs pos="50000">
                <a:srgbClr val="9966FF"/>
              </a:gs>
              <a:gs pos="100000">
                <a:srgbClr val="472F7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s-VE" sz="3200">
                <a:solidFill>
                  <a:schemeClr val="bg1"/>
                </a:solidFill>
                <a:latin typeface="Arial" pitchFamily="34" charset="0"/>
              </a:rPr>
              <a:t>Control y Seguimiento </a:t>
            </a:r>
          </a:p>
        </p:txBody>
      </p:sp>
      <p:sp>
        <p:nvSpPr>
          <p:cNvPr id="465949" name="Rectangle 29"/>
          <p:cNvSpPr>
            <a:spLocks noChangeArrowheads="1"/>
          </p:cNvSpPr>
          <p:nvPr/>
        </p:nvSpPr>
        <p:spPr bwMode="auto">
          <a:xfrm>
            <a:off x="1636713" y="476250"/>
            <a:ext cx="59118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eaLnBrk="0" hangingPunct="0">
              <a:defRPr/>
            </a:pPr>
            <a:r>
              <a:rPr lang="es-GT" sz="4000" b="1" dirty="0">
                <a:ln w="19050">
                  <a:solidFill>
                    <a:schemeClr val="bg1"/>
                  </a:solidFill>
                </a:ln>
                <a:gradFill flip="none" rotWithShape="1">
                  <a:gsLst>
                    <a:gs pos="0">
                      <a:srgbClr val="FFCC00">
                        <a:shade val="30000"/>
                        <a:satMod val="115000"/>
                      </a:srgbClr>
                    </a:gs>
                    <a:gs pos="50000">
                      <a:srgbClr val="FFCC00">
                        <a:shade val="67500"/>
                        <a:satMod val="115000"/>
                      </a:srgbClr>
                    </a:gs>
                    <a:gs pos="100000">
                      <a:srgbClr val="FFCC00">
                        <a:shade val="100000"/>
                        <a:satMod val="115000"/>
                      </a:srgbClr>
                    </a:gs>
                  </a:gsLst>
                  <a:lin ang="0" scaled="1"/>
                  <a:tileRect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</a:rPr>
              <a:t>Visión de los Proyectos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plate">
  <a:themeElements>
    <a:clrScheme name="template 1">
      <a:dk1>
        <a:srgbClr val="4D4D4D"/>
      </a:dk1>
      <a:lt1>
        <a:srgbClr val="FFFFFF"/>
      </a:lt1>
      <a:dk2>
        <a:srgbClr val="4D4D4D"/>
      </a:dk2>
      <a:lt2>
        <a:srgbClr val="000000"/>
      </a:lt2>
      <a:accent1>
        <a:srgbClr val="0066CC"/>
      </a:accent1>
      <a:accent2>
        <a:srgbClr val="3399FF"/>
      </a:accent2>
      <a:accent3>
        <a:srgbClr val="FFFFFF"/>
      </a:accent3>
      <a:accent4>
        <a:srgbClr val="404040"/>
      </a:accent4>
      <a:accent5>
        <a:srgbClr val="AAB8E2"/>
      </a:accent5>
      <a:accent6>
        <a:srgbClr val="2D8AE7"/>
      </a:accent6>
      <a:hlink>
        <a:srgbClr val="33CCFF"/>
      </a:hlink>
      <a:folHlink>
        <a:srgbClr val="CCECFF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4D4D4D"/>
        </a:dk1>
        <a:lt1>
          <a:srgbClr val="FFFFFF"/>
        </a:lt1>
        <a:dk2>
          <a:srgbClr val="4D4D4D"/>
        </a:dk2>
        <a:lt2>
          <a:srgbClr val="000000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404040"/>
        </a:accent4>
        <a:accent5>
          <a:srgbClr val="AAB8E2"/>
        </a:accent5>
        <a:accent6>
          <a:srgbClr val="2D8AE7"/>
        </a:accent6>
        <a:hlink>
          <a:srgbClr val="33CC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4D4D4D"/>
        </a:dk1>
        <a:lt1>
          <a:srgbClr val="FFFFFF"/>
        </a:lt1>
        <a:dk2>
          <a:srgbClr val="4D4D4D"/>
        </a:dk2>
        <a:lt2>
          <a:srgbClr val="000000"/>
        </a:lt2>
        <a:accent1>
          <a:srgbClr val="3366CC"/>
        </a:accent1>
        <a:accent2>
          <a:srgbClr val="3399FF"/>
        </a:accent2>
        <a:accent3>
          <a:srgbClr val="FFFFFF"/>
        </a:accent3>
        <a:accent4>
          <a:srgbClr val="404040"/>
        </a:accent4>
        <a:accent5>
          <a:srgbClr val="ADB8E2"/>
        </a:accent5>
        <a:accent6>
          <a:srgbClr val="2D8AE7"/>
        </a:accent6>
        <a:hlink>
          <a:srgbClr val="339933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4D4D4D"/>
        </a:dk2>
        <a:lt2>
          <a:srgbClr val="000000"/>
        </a:lt2>
        <a:accent1>
          <a:srgbClr val="3366CC"/>
        </a:accent1>
        <a:accent2>
          <a:srgbClr val="3399FF"/>
        </a:accent2>
        <a:accent3>
          <a:srgbClr val="FFFFFF"/>
        </a:accent3>
        <a:accent4>
          <a:srgbClr val="404040"/>
        </a:accent4>
        <a:accent5>
          <a:srgbClr val="ADB8E2"/>
        </a:accent5>
        <a:accent6>
          <a:srgbClr val="2D8AE7"/>
        </a:accent6>
        <a:hlink>
          <a:srgbClr val="FF6600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4D4D4D"/>
        </a:dk2>
        <a:lt2>
          <a:srgbClr val="000000"/>
        </a:lt2>
        <a:accent1>
          <a:srgbClr val="003399"/>
        </a:accent1>
        <a:accent2>
          <a:srgbClr val="3399FF"/>
        </a:accent2>
        <a:accent3>
          <a:srgbClr val="FFFFFF"/>
        </a:accent3>
        <a:accent4>
          <a:srgbClr val="404040"/>
        </a:accent4>
        <a:accent5>
          <a:srgbClr val="AAADCA"/>
        </a:accent5>
        <a:accent6>
          <a:srgbClr val="2D8AE7"/>
        </a:accent6>
        <a:hlink>
          <a:srgbClr val="FF6600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1272</TotalTime>
  <Words>254</Words>
  <Application>Microsoft Office PowerPoint</Application>
  <PresentationFormat>Presentación en pantalla (4:3)</PresentationFormat>
  <Paragraphs>34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Cambria</vt:lpstr>
      <vt:lpstr>Wingdings</vt:lpstr>
      <vt:lpstr>template</vt:lpstr>
      <vt:lpstr>Presentación de PowerPoint</vt:lpstr>
      <vt:lpstr>Agenda del Curso</vt:lpstr>
      <vt:lpstr>Presentación de PowerPoint</vt:lpstr>
      <vt:lpstr>Características de los proyectos</vt:lpstr>
      <vt:lpstr>Presentación de PowerPoint</vt:lpstr>
    </vt:vector>
  </TitlesOfParts>
  <Company>INTERINSTITUCIONALES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Formulación, Control y Seguimiento de Proyectos</dc:title>
  <dc:creator>RELACIONES</dc:creator>
  <cp:lastModifiedBy>Humberto</cp:lastModifiedBy>
  <cp:revision>70</cp:revision>
  <dcterms:created xsi:type="dcterms:W3CDTF">2008-07-26T15:50:37Z</dcterms:created>
  <dcterms:modified xsi:type="dcterms:W3CDTF">2021-12-08T04:59:06Z</dcterms:modified>
</cp:coreProperties>
</file>