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595" r:id="rId2"/>
    <p:sldId id="884" r:id="rId3"/>
    <p:sldId id="972" r:id="rId4"/>
    <p:sldId id="944" r:id="rId5"/>
    <p:sldId id="945" r:id="rId6"/>
  </p:sldIdLst>
  <p:sldSz cx="9144000" cy="6858000" type="screen4x3"/>
  <p:notesSz cx="6699250" cy="9836150"/>
  <p:custDataLst>
    <p:tags r:id="rId9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00FF"/>
    <a:srgbClr val="0000FF"/>
    <a:srgbClr val="CC3300"/>
    <a:srgbClr val="CC9B00"/>
    <a:srgbClr val="DBAE09"/>
    <a:srgbClr val="0033CC"/>
    <a:srgbClr val="CC0000"/>
    <a:srgbClr val="8C6F06"/>
    <a:srgbClr val="A98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50" autoAdjust="0"/>
    <p:restoredTop sz="90502" autoAdjust="0"/>
  </p:normalViewPr>
  <p:slideViewPr>
    <p:cSldViewPr snapToGrid="0">
      <p:cViewPr>
        <p:scale>
          <a:sx n="67" d="100"/>
          <a:sy n="67" d="100"/>
        </p:scale>
        <p:origin x="-1548" y="-90"/>
      </p:cViewPr>
      <p:guideLst>
        <p:guide orient="horz" pos="3705"/>
        <p:guide orient="horz" pos="1185"/>
        <p:guide pos="254"/>
        <p:guide pos="2892"/>
        <p:guide pos="55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fld id="{1579B157-E1F7-442B-A5BF-30D134634DA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43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9EFB57D0-854A-4F16-A6A3-98E46EB59A8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5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VE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875984-6CC1-4A21-BA9B-E69AC1BE5E33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91AA29-BB65-436B-B1F5-2E0A6782353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V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tergr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Himme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5550"/>
            <a:ext cx="91440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schatt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65550"/>
            <a:ext cx="91440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27075" y="1260475"/>
            <a:ext cx="67579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e-DE" noProof="0" smtClean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7075" y="2571750"/>
            <a:ext cx="676433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1CDFC-E46C-4803-BB43-AC7B98E061B8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7188" y="274638"/>
            <a:ext cx="2098675" cy="5614987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7988" y="274638"/>
            <a:ext cx="6146800" cy="5614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8E6D0-9FE9-45D1-B5D4-DE2A144D4D5B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07988" y="274638"/>
            <a:ext cx="8397875" cy="5614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D39B-B6D0-4028-B9BF-92B0E2F186B8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7988" y="1090613"/>
            <a:ext cx="4122737" cy="47990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83125" y="1090613"/>
            <a:ext cx="4122738" cy="2322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83125" y="3565525"/>
            <a:ext cx="4122738" cy="2324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A8B39-941B-4A39-B79A-C0011BD7A0B6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4C19-02FC-4AD0-8AE2-3B20D82D249B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AEE8-CFC6-4671-BB00-509BFB2CBC6E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7988" y="1090613"/>
            <a:ext cx="412273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3125" y="1090613"/>
            <a:ext cx="412273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F0DB-A71C-4E71-9CA5-6B6CB6DAB699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694B-C4CA-4C42-B61D-263CD3E9EC8A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18DA9-3386-416A-B770-FB02D499267E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04A1-159E-465D-9E88-D3DBE76CF9C7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4B78-126A-479A-B2E1-75F2DC31C5E9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B562F-0A0D-4C99-AC2D-327409E3630D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1003300"/>
            <a:ext cx="9144000" cy="53467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1027" name="Picture 5" descr="Hintergrund"/>
          <p:cNvPicPr>
            <a:picLocks noChangeAspect="1" noChangeArrowheads="1"/>
          </p:cNvPicPr>
          <p:nvPr/>
        </p:nvPicPr>
        <p:blipFill>
          <a:blip r:embed="rId15" cstate="print"/>
          <a:srcRect b="92570"/>
          <a:stretch>
            <a:fillRect/>
          </a:stretch>
        </p:blipFill>
        <p:spPr bwMode="auto">
          <a:xfrm>
            <a:off x="0" y="6348413"/>
            <a:ext cx="91440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090613"/>
            <a:ext cx="83978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741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6103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 b="1" smtClean="0">
                <a:solidFill>
                  <a:srgbClr val="CC0000"/>
                </a:solidFill>
                <a:latin typeface="+mn-lt"/>
              </a:defRPr>
            </a:lvl1pPr>
          </a:lstStyle>
          <a:p>
            <a:pPr>
              <a:defRPr/>
            </a:pPr>
            <a:fld id="{E523C72B-ACB3-4762-818C-B0E6CE912A0B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  <p:pic>
        <p:nvPicPr>
          <p:cNvPr id="1030" name="Picture 6" descr="schatten"/>
          <p:cNvPicPr>
            <a:picLocks noChangeAspect="1" noChangeArrowheads="1"/>
          </p:cNvPicPr>
          <p:nvPr/>
        </p:nvPicPr>
        <p:blipFill>
          <a:blip r:embed="rId16" cstate="print">
            <a:lum bright="36000"/>
          </a:blip>
          <a:srcRect/>
          <a:stretch>
            <a:fillRect/>
          </a:stretch>
        </p:blipFill>
        <p:spPr bwMode="auto">
          <a:xfrm>
            <a:off x="0" y="6243638"/>
            <a:ext cx="91440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196" name="Text Box 20"/>
          <p:cNvSpPr txBox="1">
            <a:spLocks noChangeArrowheads="1"/>
          </p:cNvSpPr>
          <p:nvPr/>
        </p:nvSpPr>
        <p:spPr bwMode="auto">
          <a:xfrm>
            <a:off x="0" y="6608763"/>
            <a:ext cx="16433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VE" sz="1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es-VE" sz="1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Fernando Torres G.</a:t>
            </a:r>
          </a:p>
        </p:txBody>
      </p:sp>
      <p:pic>
        <p:nvPicPr>
          <p:cNvPr id="8" name="Picture 1" descr="C:\Users\udz\Desktop\Fernando Torres\CIGAE\planificacion estrategica de proyectos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14850" y="6261674"/>
            <a:ext cx="1002890" cy="655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8" name="Text Box 6"/>
          <p:cNvSpPr txBox="1">
            <a:spLocks noChangeArrowheads="1"/>
          </p:cNvSpPr>
          <p:nvPr/>
        </p:nvSpPr>
        <p:spPr bwMode="auto">
          <a:xfrm>
            <a:off x="65087" y="2571750"/>
            <a:ext cx="8755064" cy="1200329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VE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PLANIFICACIÓN ESTRATÉGICA Y CONTROL DE GESTIÓN</a:t>
            </a:r>
            <a:endParaRPr lang="es-VE" sz="3600" b="1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  <p:sp>
        <p:nvSpPr>
          <p:cNvPr id="1093639" name="Text Box 7"/>
          <p:cNvSpPr txBox="1">
            <a:spLocks noChangeArrowheads="1"/>
          </p:cNvSpPr>
          <p:nvPr/>
        </p:nvSpPr>
        <p:spPr bwMode="auto">
          <a:xfrm>
            <a:off x="6151563" y="6519446"/>
            <a:ext cx="2992437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1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Dr. </a:t>
            </a:r>
            <a:r>
              <a:rPr lang="es-VE" sz="16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Fernando Torres G.</a:t>
            </a:r>
          </a:p>
        </p:txBody>
      </p:sp>
      <p:pic>
        <p:nvPicPr>
          <p:cNvPr id="192513" name="Picture 1" descr="C:\Users\udz\Desktop\Fernando Torres\CIGAE\planificacion estrategica de proyec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7846" y="3851194"/>
            <a:ext cx="3111910" cy="2033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381001"/>
            <a:ext cx="8229600" cy="641350"/>
          </a:xfrm>
          <a:effectLst>
            <a:outerShdw dist="45791" dir="3378596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s-ES" sz="36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AGENDA DEL CURSO</a:t>
            </a:r>
          </a:p>
        </p:txBody>
      </p:sp>
      <p:sp>
        <p:nvSpPr>
          <p:cNvPr id="1366021" name="AutoShape 5"/>
          <p:cNvSpPr>
            <a:spLocks noChangeArrowheads="1"/>
          </p:cNvSpPr>
          <p:nvPr/>
        </p:nvSpPr>
        <p:spPr bwMode="gray">
          <a:xfrm>
            <a:off x="635000" y="3086099"/>
            <a:ext cx="7983818" cy="899459"/>
          </a:xfrm>
          <a:prstGeom prst="roundRect">
            <a:avLst>
              <a:gd name="adj" fmla="val 49106"/>
            </a:avLst>
          </a:prstGeom>
          <a:solidFill>
            <a:srgbClr val="FFC000"/>
          </a:solidFill>
          <a:ln w="28575" algn="ctr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Planificación estratégica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6022" name="AutoShape 6"/>
          <p:cNvSpPr>
            <a:spLocks noChangeArrowheads="1"/>
          </p:cNvSpPr>
          <p:nvPr/>
        </p:nvSpPr>
        <p:spPr bwMode="gray">
          <a:xfrm>
            <a:off x="558800" y="1811337"/>
            <a:ext cx="7983818" cy="899459"/>
          </a:xfrm>
          <a:prstGeom prst="roundRect">
            <a:avLst>
              <a:gd name="adj" fmla="val 49106"/>
            </a:avLst>
          </a:prstGeom>
          <a:solidFill>
            <a:srgbClr val="FFC000"/>
          </a:solidFill>
          <a:ln w="2857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conceptuales  de la eficiencia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6023" name="AutoShape 7"/>
          <p:cNvSpPr>
            <a:spLocks noChangeArrowheads="1"/>
          </p:cNvSpPr>
          <p:nvPr/>
        </p:nvSpPr>
        <p:spPr bwMode="gray">
          <a:xfrm>
            <a:off x="622300" y="4317999"/>
            <a:ext cx="7983818" cy="899459"/>
          </a:xfrm>
          <a:prstGeom prst="roundRect">
            <a:avLst>
              <a:gd name="adj" fmla="val 49106"/>
            </a:avLst>
          </a:prstGeom>
          <a:solidFill>
            <a:srgbClr val="FFC000"/>
          </a:solidFill>
          <a:ln w="28575" algn="ctr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Control de gestión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 bwMode="auto">
          <a:xfrm>
            <a:off x="4477871" y="1210237"/>
            <a:ext cx="3563471" cy="509349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CMI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8077200" y="6986869"/>
            <a:ext cx="1066800" cy="247650"/>
          </a:xfrm>
        </p:spPr>
        <p:txBody>
          <a:bodyPr/>
          <a:lstStyle/>
          <a:p>
            <a:pPr>
              <a:defRPr/>
            </a:pPr>
            <a:fld id="{360B04A1-159E-465D-9E88-D3DBE76CF9C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pSp>
        <p:nvGrpSpPr>
          <p:cNvPr id="3" name="30 Grupo"/>
          <p:cNvGrpSpPr/>
          <p:nvPr/>
        </p:nvGrpSpPr>
        <p:grpSpPr>
          <a:xfrm>
            <a:off x="1156447" y="1229074"/>
            <a:ext cx="6734287" cy="5144832"/>
            <a:chOff x="1535654" y="1511462"/>
            <a:chExt cx="6260951" cy="5144832"/>
          </a:xfrm>
        </p:grpSpPr>
        <p:sp>
          <p:nvSpPr>
            <p:cNvPr id="4" name="3 Llamada de flecha hacia abajo"/>
            <p:cNvSpPr/>
            <p:nvPr/>
          </p:nvSpPr>
          <p:spPr bwMode="auto">
            <a:xfrm>
              <a:off x="1535654" y="1511462"/>
              <a:ext cx="2667897" cy="919401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VE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LINEA PROSPECTIVA</a:t>
              </a:r>
              <a:endParaRPr kumimoji="0" lang="es-VE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VE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VISION – MISION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VE" sz="1100" b="1" dirty="0" smtClean="0"/>
                <a:t>PERSPECTIVAS</a:t>
              </a:r>
              <a:endParaRPr kumimoji="0" lang="es-V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" name="4 Llamada de flecha hacia abajo"/>
            <p:cNvSpPr/>
            <p:nvPr/>
          </p:nvSpPr>
          <p:spPr bwMode="auto">
            <a:xfrm>
              <a:off x="1535654" y="2447376"/>
              <a:ext cx="2667897" cy="707231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V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ANALISIS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V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ESTRATÉGICO</a:t>
              </a:r>
            </a:p>
          </p:txBody>
        </p:sp>
        <p:sp>
          <p:nvSpPr>
            <p:cNvPr id="6" name="5 Llamada de flecha hacia abajo"/>
            <p:cNvSpPr/>
            <p:nvPr/>
          </p:nvSpPr>
          <p:spPr bwMode="auto">
            <a:xfrm>
              <a:off x="1557170" y="3125108"/>
              <a:ext cx="2667897" cy="424339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VE" b="1" dirty="0" smtClean="0"/>
                <a:t>FACTORES CLAVES DE ÉXITO</a:t>
              </a:r>
              <a:endParaRPr kumimoji="0" lang="es-V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6 Llamada de flecha hacia abajo"/>
            <p:cNvSpPr/>
            <p:nvPr/>
          </p:nvSpPr>
          <p:spPr bwMode="auto">
            <a:xfrm>
              <a:off x="1557170" y="3576929"/>
              <a:ext cx="2667897" cy="707231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VE" b="1" dirty="0" smtClean="0"/>
                <a:t>RELACIONES CAUSA-EFECTO ENTRE FACTORES C.E.</a:t>
              </a:r>
              <a:endParaRPr kumimoji="0" lang="es-V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7 Llamada de flecha hacia abajo"/>
            <p:cNvSpPr/>
            <p:nvPr/>
          </p:nvSpPr>
          <p:spPr bwMode="auto">
            <a:xfrm>
              <a:off x="1546412" y="4297692"/>
              <a:ext cx="2667897" cy="990124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VE" b="1" dirty="0" smtClean="0"/>
                <a:t>OBJETIVOS ESTRATÉGICOS</a:t>
              </a:r>
            </a:p>
            <a:p>
              <a:pPr algn="ctr"/>
              <a:r>
                <a:rPr lang="es-VE" b="1" dirty="0" smtClean="0"/>
                <a:t>MAPA ESTRATÉGICO DE PERSPECTIVAS</a:t>
              </a:r>
              <a:endParaRPr kumimoji="0" lang="es-V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8 Llamada de flecha hacia abajo"/>
            <p:cNvSpPr/>
            <p:nvPr/>
          </p:nvSpPr>
          <p:spPr bwMode="auto">
            <a:xfrm>
              <a:off x="1549102" y="5290083"/>
              <a:ext cx="2667897" cy="707231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VE" b="1" dirty="0" smtClean="0"/>
                <a:t>CONSTRUCCIÓN DE INDICADORES</a:t>
              </a:r>
              <a:endParaRPr kumimoji="0" lang="es-V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9 Llamada de flecha hacia abajo"/>
            <p:cNvSpPr/>
            <p:nvPr/>
          </p:nvSpPr>
          <p:spPr bwMode="auto">
            <a:xfrm>
              <a:off x="1602890" y="5954373"/>
              <a:ext cx="2667897" cy="424339"/>
            </a:xfrm>
            <a:prstGeom prst="downArrowCallou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VE" b="1" dirty="0" smtClean="0"/>
                <a:t>METAS - INICIATIVAS</a:t>
              </a:r>
              <a:endParaRPr kumimoji="0" lang="es-V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 bwMode="auto">
            <a:xfrm>
              <a:off x="1613647" y="6379295"/>
              <a:ext cx="2657139" cy="27699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V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PLAN</a:t>
              </a:r>
              <a:r>
                <a:rPr kumimoji="0" lang="es-VE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 DE ACCIÓN</a:t>
              </a:r>
              <a:endParaRPr kumimoji="0" lang="es-V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4" name="13 Conector angular"/>
            <p:cNvCxnSpPr>
              <a:stCxn id="12" idx="3"/>
              <a:endCxn id="4" idx="3"/>
            </p:cNvCxnSpPr>
            <p:nvPr/>
          </p:nvCxnSpPr>
          <p:spPr bwMode="auto">
            <a:xfrm flipH="1" flipV="1">
              <a:off x="4203551" y="1810162"/>
              <a:ext cx="67235" cy="4707633"/>
            </a:xfrm>
            <a:prstGeom prst="bentConnector3">
              <a:avLst>
                <a:gd name="adj1" fmla="val -340001"/>
              </a:avLst>
            </a:prstGeom>
            <a:noFill/>
            <a:ln w="57150">
              <a:solidFill>
                <a:srgbClr val="FF0000"/>
              </a:solidFill>
              <a:tailEnd type="arrow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4741433" y="1773221"/>
              <a:ext cx="3055172" cy="646331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anchor="ctr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8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ACCIONISTAS  SATISFECHOS</a:t>
              </a:r>
              <a:endParaRPr lang="es-ES_tradnl" sz="1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4739368" y="3094927"/>
              <a:ext cx="3057237" cy="369332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anchor="ctr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8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CLIENTES  CAPTADOS</a:t>
              </a:r>
              <a:endParaRPr lang="es-ES_tradnl" sz="1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4741431" y="5218057"/>
              <a:ext cx="3022901" cy="584775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anchor="ctr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6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TALENTO  HUMANO  COMPROMETIDO</a:t>
              </a:r>
              <a:endParaRPr lang="es-ES_tradnl" sz="1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4743837" y="4172767"/>
              <a:ext cx="3042011" cy="369332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anchor="ctr"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8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PROCESOS  EFICIENTES</a:t>
              </a:r>
              <a:endParaRPr lang="es-ES_tradnl" sz="1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20" name="19 Flecha izquierda"/>
            <p:cNvSpPr/>
            <p:nvPr/>
          </p:nvSpPr>
          <p:spPr bwMode="auto">
            <a:xfrm rot="5400000">
              <a:off x="5926230" y="2504611"/>
              <a:ext cx="533400" cy="550247"/>
            </a:xfrm>
            <a:prstGeom prst="leftArrow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V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25 Flecha izquierda"/>
            <p:cNvSpPr/>
            <p:nvPr/>
          </p:nvSpPr>
          <p:spPr bwMode="auto">
            <a:xfrm rot="5400000">
              <a:off x="5953125" y="3526589"/>
              <a:ext cx="533400" cy="550247"/>
            </a:xfrm>
            <a:prstGeom prst="leftArrow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V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26 Flecha izquierda"/>
            <p:cNvSpPr/>
            <p:nvPr/>
          </p:nvSpPr>
          <p:spPr bwMode="auto">
            <a:xfrm rot="5400000">
              <a:off x="5953125" y="4615803"/>
              <a:ext cx="533400" cy="550247"/>
            </a:xfrm>
            <a:prstGeom prst="leftArrow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V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29" name="28 CuadroTexto"/>
          <p:cNvSpPr txBox="1"/>
          <p:nvPr/>
        </p:nvSpPr>
        <p:spPr>
          <a:xfrm>
            <a:off x="1391238" y="549534"/>
            <a:ext cx="7712421" cy="52322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VE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EJERCICIO CENTRAL DEL CURSO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MX" sz="3200" b="1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3200" dirty="0" smtClean="0">
                <a:latin typeface="+mj-lt"/>
              </a:rPr>
              <a:t> Visión </a:t>
            </a:r>
            <a:r>
              <a:rPr lang="es-MX" sz="3200" dirty="0">
                <a:latin typeface="+mj-lt"/>
              </a:rPr>
              <a:t>sin acción, sólo es sueño</a:t>
            </a:r>
            <a:r>
              <a:rPr lang="es-MX" sz="3200" dirty="0" smtClean="0">
                <a:latin typeface="+mj-lt"/>
              </a:rPr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es-MX" sz="3200" dirty="0" smtClean="0">
                <a:latin typeface="+mj-lt"/>
              </a:rPr>
              <a:t> Acción </a:t>
            </a:r>
            <a:r>
              <a:rPr lang="es-MX" sz="3200" dirty="0">
                <a:latin typeface="+mj-lt"/>
              </a:rPr>
              <a:t>sin visión, carece de sentido.</a:t>
            </a:r>
            <a:endParaRPr lang="es-MX" sz="3200" b="1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3200" b="1" dirty="0" smtClean="0">
                <a:latin typeface="+mj-lt"/>
              </a:rPr>
              <a:t> Visión en práctica, cambia al mundo.</a:t>
            </a:r>
            <a:endParaRPr lang="es-MX" sz="3200" b="1" dirty="0">
              <a:latin typeface="+mj-lt"/>
            </a:endParaRPr>
          </a:p>
        </p:txBody>
      </p:sp>
      <p:pic>
        <p:nvPicPr>
          <p:cNvPr id="6" name="5 Imagen" descr="prospectiv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512" y="1816093"/>
            <a:ext cx="4498182" cy="2998788"/>
          </a:xfrm>
          <a:prstGeom prst="rect">
            <a:avLst/>
          </a:prstGeom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366713"/>
            <a:ext cx="8229600" cy="641350"/>
          </a:xfrm>
          <a:effectLst>
            <a:outerShdw dist="45791" dir="3378596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s-ES" sz="36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DE LA VISIÓN A LA ACCIÓN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08512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es-MX" sz="2800" dirty="0">
                <a:latin typeface="+mj-lt"/>
              </a:rPr>
              <a:t>¿El tiempo…?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es-MX" sz="2800" dirty="0">
                <a:latin typeface="+mj-lt"/>
              </a:rPr>
              <a:t>¿Las circunstancias</a:t>
            </a:r>
            <a:r>
              <a:rPr lang="es-MX" sz="2800" dirty="0" smtClean="0">
                <a:latin typeface="+mj-lt"/>
              </a:rPr>
              <a:t>…? ¿la inmediatez?</a:t>
            </a:r>
            <a:endParaRPr lang="es-MX" sz="2800" dirty="0">
              <a:latin typeface="+mj-lt"/>
            </a:endParaRPr>
          </a:p>
          <a:p>
            <a:pPr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es-MX" sz="2800" dirty="0" smtClean="0">
                <a:latin typeface="+mj-lt"/>
              </a:rPr>
              <a:t>Autores exponen </a:t>
            </a:r>
            <a:r>
              <a:rPr lang="es-MX" sz="2800" dirty="0">
                <a:latin typeface="+mj-lt"/>
              </a:rPr>
              <a:t>que cuando algo es urgente, ya es demasiado tarde.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es-MX" sz="2800" dirty="0">
                <a:latin typeface="+mj-lt"/>
              </a:rPr>
              <a:t>Los funcionarios se escudan en el “no me quedó más remedio”, pero dejaron llegar la situación al punto grave porque no tuvieron capacidad de </a:t>
            </a:r>
            <a:r>
              <a:rPr lang="es-MX" sz="2800" dirty="0" smtClean="0">
                <a:latin typeface="+mj-lt"/>
              </a:rPr>
              <a:t>prever</a:t>
            </a:r>
            <a:r>
              <a:rPr lang="es-MX" sz="2800" dirty="0">
                <a:latin typeface="+mj-lt"/>
              </a:rPr>
              <a:t>, de planear.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es-MX" sz="2800" dirty="0">
                <a:latin typeface="+mj-lt"/>
              </a:rPr>
              <a:t>Por eso algunas oficinas públicas en vez de ser estrategas,  trabajan como departamento de </a:t>
            </a:r>
            <a:r>
              <a:rPr lang="es-MX" sz="2800" dirty="0" smtClean="0">
                <a:latin typeface="+mj-lt"/>
              </a:rPr>
              <a:t>Bomberos, apagando fuegos sin poder prevenirlos.</a:t>
            </a:r>
            <a:endParaRPr lang="es-ES" sz="2800" dirty="0">
              <a:latin typeface="+mj-lt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409577"/>
            <a:ext cx="8821737" cy="646331"/>
          </a:xfrm>
          <a:effectLst>
            <a:outerShdw dist="45791" dir="3378596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s-ES" sz="36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¿QUIENES TOMAN LAS DECISIONES?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45791" dir="3378596" algn="ctr" rotWithShape="0">
            <a:schemeClr val="accent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45791" dir="3378596" algn="ctr" rotWithShape="0">
            <a:schemeClr val="accent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199</Words>
  <Application>Microsoft Office PowerPoint</Application>
  <PresentationFormat>Presentación en pantalla (4:3)</PresentationFormat>
  <Paragraphs>61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1_Standarddesign</vt:lpstr>
      <vt:lpstr>Presentación de PowerPoint</vt:lpstr>
      <vt:lpstr>AGENDA DEL CURSO</vt:lpstr>
      <vt:lpstr>Presentación de PowerPoint</vt:lpstr>
      <vt:lpstr>DE LA VISIÓN A LA ACCIÓN </vt:lpstr>
      <vt:lpstr>¿QUIENES TOMAN LAS DECISIONES?</vt:lpstr>
    </vt:vector>
  </TitlesOfParts>
  <Company>PresentationPoint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Silver</dc:title>
  <dc:creator>PresentationPoint</dc:creator>
  <cp:lastModifiedBy>Usuario</cp:lastModifiedBy>
  <cp:revision>876</cp:revision>
  <cp:lastPrinted>2005-03-15T07:48:11Z</cp:lastPrinted>
  <dcterms:created xsi:type="dcterms:W3CDTF">2004-11-16T16:03:16Z</dcterms:created>
  <dcterms:modified xsi:type="dcterms:W3CDTF">2021-05-08T15:20:15Z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